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64" r:id="rId3"/>
    <p:sldId id="257" r:id="rId4"/>
    <p:sldId id="258" r:id="rId5"/>
    <p:sldId id="259" r:id="rId6"/>
    <p:sldId id="263" r:id="rId7"/>
    <p:sldId id="260"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4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963196F-8BAA-411E-9BB6-C768C41BD5CD}"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DDE14-FEB3-452F-9F35-4F2AABE8A9CA}"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63196F-8BAA-411E-9BB6-C768C41BD5CD}"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DDE14-FEB3-452F-9F35-4F2AABE8A9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63196F-8BAA-411E-9BB6-C768C41BD5CD}" type="datetimeFigureOut">
              <a:rPr lang="en-US" smtClean="0"/>
              <a:pPr/>
              <a:t>6/7/2011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C2BDDE14-FEB3-452F-9F35-4F2AABE8A9C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63196F-8BAA-411E-9BB6-C768C41BD5CD}"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DDE14-FEB3-452F-9F35-4F2AABE8A9C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963196F-8BAA-411E-9BB6-C768C41BD5CD}"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DDE14-FEB3-452F-9F35-4F2AABE8A9C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963196F-8BAA-411E-9BB6-C768C41BD5CD}"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BDDE14-FEB3-452F-9F35-4F2AABE8A9C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963196F-8BAA-411E-9BB6-C768C41BD5CD}" type="datetimeFigureOut">
              <a:rPr lang="en-US" smtClean="0"/>
              <a:pPr/>
              <a:t>6/7/2011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BDDE14-FEB3-452F-9F35-4F2AABE8A9C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963196F-8BAA-411E-9BB6-C768C41BD5CD}" type="datetimeFigureOut">
              <a:rPr lang="en-US" smtClean="0"/>
              <a:pPr/>
              <a:t>6/7/2011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BDDE14-FEB3-452F-9F35-4F2AABE8A9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63196F-8BAA-411E-9BB6-C768C41BD5CD}" type="datetimeFigureOut">
              <a:rPr lang="en-US" smtClean="0"/>
              <a:pPr/>
              <a:t>6/7/2011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BDDE14-FEB3-452F-9F35-4F2AABE8A9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963196F-8BAA-411E-9BB6-C768C41BD5CD}"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BDDE14-FEB3-452F-9F35-4F2AABE8A9CA}"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5963196F-8BAA-411E-9BB6-C768C41BD5CD}" type="datetimeFigureOut">
              <a:rPr lang="en-US" smtClean="0"/>
              <a:pPr/>
              <a:t>6/7/2011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C2BDDE14-FEB3-452F-9F35-4F2AABE8A9C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963196F-8BAA-411E-9BB6-C768C41BD5CD}" type="datetimeFigureOut">
              <a:rPr lang="en-US" smtClean="0"/>
              <a:pPr/>
              <a:t>6/7/2011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2BDDE14-FEB3-452F-9F35-4F2AABE8A9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474" name="Picture 2" descr="http://filipspagnoli.files.wordpress.com/2009/06/cross-burning-at-nighttime-ku-klux-klan-kkk-rally.jpg"/>
          <p:cNvPicPr>
            <a:picLocks noChangeAspect="1" noChangeArrowheads="1"/>
          </p:cNvPicPr>
          <p:nvPr/>
        </p:nvPicPr>
        <p:blipFill>
          <a:blip r:embed="rId2" cstate="print"/>
          <a:srcRect/>
          <a:stretch>
            <a:fillRect/>
          </a:stretch>
        </p:blipFill>
        <p:spPr bwMode="auto">
          <a:xfrm>
            <a:off x="0" y="0"/>
            <a:ext cx="9144000" cy="5105400"/>
          </a:xfrm>
          <a:prstGeom prst="rect">
            <a:avLst/>
          </a:prstGeom>
          <a:noFill/>
        </p:spPr>
      </p:pic>
      <p:sp>
        <p:nvSpPr>
          <p:cNvPr id="2" name="Title 1"/>
          <p:cNvSpPr>
            <a:spLocks noGrp="1"/>
          </p:cNvSpPr>
          <p:nvPr>
            <p:ph type="ctrTitle"/>
          </p:nvPr>
        </p:nvSpPr>
        <p:spPr>
          <a:xfrm>
            <a:off x="381000" y="4114800"/>
            <a:ext cx="8077200" cy="1673352"/>
          </a:xfrm>
          <a:effectLst>
            <a:outerShdw blurRad="50800" dist="38100" dir="2700000" algn="tl" rotWithShape="0">
              <a:prstClr val="black">
                <a:alpha val="40000"/>
              </a:prstClr>
            </a:outerShdw>
          </a:effectLst>
        </p:spPr>
        <p:txBody>
          <a:bodyPr/>
          <a:lstStyle/>
          <a:p>
            <a:r>
              <a:rPr lang="en-US" sz="5400" dirty="0" smtClean="0">
                <a:solidFill>
                  <a:srgbClr val="C00000"/>
                </a:solidFill>
                <a:latin typeface="Franklin Gothic Medium Cond" pitchFamily="34" charset="0"/>
              </a:rPr>
              <a:t>Ku Klux Klan</a:t>
            </a:r>
            <a:r>
              <a:rPr lang="en-US" dirty="0" smtClean="0">
                <a:solidFill>
                  <a:srgbClr val="C00000"/>
                </a:solidFill>
                <a:latin typeface="Franklin Gothic Medium Cond" pitchFamily="34" charset="0"/>
              </a:rPr>
              <a:t/>
            </a:r>
            <a:br>
              <a:rPr lang="en-US" dirty="0" smtClean="0">
                <a:solidFill>
                  <a:srgbClr val="C00000"/>
                </a:solidFill>
                <a:latin typeface="Franklin Gothic Medium Cond" pitchFamily="34" charset="0"/>
              </a:rPr>
            </a:br>
            <a:endParaRPr lang="en-US" sz="2800" dirty="0">
              <a:solidFill>
                <a:srgbClr val="C00000"/>
              </a:solidFill>
              <a:latin typeface="Franklin Gothic Medium Cond" pitchFamily="34" charset="0"/>
            </a:endParaRPr>
          </a:p>
        </p:txBody>
      </p:sp>
      <p:sp>
        <p:nvSpPr>
          <p:cNvPr id="3" name="Subtitle 2"/>
          <p:cNvSpPr>
            <a:spLocks noGrp="1"/>
          </p:cNvSpPr>
          <p:nvPr>
            <p:ph type="subTitle" idx="1"/>
          </p:nvPr>
        </p:nvSpPr>
        <p:spPr>
          <a:xfrm>
            <a:off x="457200" y="2590800"/>
            <a:ext cx="8077200" cy="1499616"/>
          </a:xfrm>
          <a:effectLst>
            <a:outerShdw blurRad="50800" dist="38100" dir="2700000" algn="tl" rotWithShape="0">
              <a:prstClr val="black">
                <a:alpha val="40000"/>
              </a:prstClr>
            </a:outerShdw>
          </a:effectLst>
        </p:spPr>
        <p:txBody>
          <a:bodyPr>
            <a:normAutofit/>
          </a:bodyPr>
          <a:lstStyle/>
          <a:p>
            <a:r>
              <a:rPr lang="en-US" dirty="0" smtClean="0">
                <a:solidFill>
                  <a:schemeClr val="tx1">
                    <a:lumMod val="85000"/>
                  </a:schemeClr>
                </a:solidFill>
                <a:latin typeface="Franklin Gothic Medium Cond" pitchFamily="34" charset="0"/>
              </a:rPr>
              <a:t>Jacob and Davey</a:t>
            </a:r>
            <a:endParaRPr lang="en-US" dirty="0">
              <a:solidFill>
                <a:schemeClr val="tx1">
                  <a:lumMod val="85000"/>
                </a:schemeClr>
              </a:solidFill>
              <a:latin typeface="Franklin Gothic Medium Cond"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What is the Ku Klux Klan?</a:t>
            </a:r>
            <a:endParaRPr lang="en-US" dirty="0">
              <a:solidFill>
                <a:srgbClr val="FF0000"/>
              </a:solidFill>
            </a:endParaRPr>
          </a:p>
        </p:txBody>
      </p:sp>
      <p:sp>
        <p:nvSpPr>
          <p:cNvPr id="3" name="Content Placeholder 2"/>
          <p:cNvSpPr>
            <a:spLocks noGrp="1"/>
          </p:cNvSpPr>
          <p:nvPr>
            <p:ph idx="1"/>
          </p:nvPr>
        </p:nvSpPr>
        <p:spPr/>
        <p:txBody>
          <a:bodyPr>
            <a:normAutofit fontScale="92500"/>
          </a:bodyPr>
          <a:lstStyle/>
          <a:p>
            <a:pPr>
              <a:buClr>
                <a:srgbClr val="C00000"/>
              </a:buClr>
              <a:buFont typeface="Franklin Gothic Medium Cond" pitchFamily="34" charset="0"/>
              <a:buChar char="K"/>
            </a:pPr>
            <a:r>
              <a:rPr lang="en-US" sz="3000" dirty="0" smtClean="0">
                <a:latin typeface="Franklin Gothic Medium Cond" pitchFamily="34" charset="0"/>
              </a:rPr>
              <a:t>Abbreviated KKK</a:t>
            </a:r>
          </a:p>
          <a:p>
            <a:pPr>
              <a:buClr>
                <a:srgbClr val="C00000"/>
              </a:buClr>
              <a:buFont typeface="Franklin Gothic Medium Cond" pitchFamily="34" charset="0"/>
              <a:buChar char="K"/>
            </a:pPr>
            <a:r>
              <a:rPr lang="en-US" sz="3000" dirty="0" smtClean="0">
                <a:latin typeface="Franklin Gothic Medium Cond" pitchFamily="34" charset="0"/>
              </a:rPr>
              <a:t>Formerly known as “The Klan”</a:t>
            </a:r>
          </a:p>
          <a:p>
            <a:pPr>
              <a:buClr>
                <a:srgbClr val="C00000"/>
              </a:buClr>
              <a:buFont typeface="Franklin Gothic Medium Cond" pitchFamily="34" charset="0"/>
              <a:buChar char="K"/>
            </a:pPr>
            <a:r>
              <a:rPr lang="en-US" sz="3000" dirty="0" smtClean="0">
                <a:latin typeface="Franklin Gothic Medium Cond" pitchFamily="34" charset="0"/>
              </a:rPr>
              <a:t>They are a racial group, focusing on anti-immigration, white supremacy, and white nationalism</a:t>
            </a:r>
          </a:p>
          <a:p>
            <a:pPr>
              <a:buClr>
                <a:srgbClr val="C00000"/>
              </a:buClr>
              <a:buFont typeface="Franklin Gothic Medium Cond" pitchFamily="34" charset="0"/>
              <a:buChar char="K"/>
            </a:pPr>
            <a:r>
              <a:rPr lang="en-US" sz="3000" dirty="0" smtClean="0">
                <a:latin typeface="Franklin Gothic Medium Cond" pitchFamily="34" charset="0"/>
              </a:rPr>
              <a:t>They wear white robes and conical hats to hide their identity</a:t>
            </a:r>
          </a:p>
          <a:p>
            <a:pPr>
              <a:buClr>
                <a:srgbClr val="C00000"/>
              </a:buClr>
              <a:buFont typeface="Franklin Gothic Medium Cond" pitchFamily="34" charset="0"/>
              <a:buChar char="K"/>
            </a:pPr>
            <a:r>
              <a:rPr lang="en-US" sz="3000" dirty="0" smtClean="0">
                <a:latin typeface="Franklin Gothic Medium Cond" pitchFamily="34" charset="0"/>
              </a:rPr>
              <a:t>They are known for forming terroristic attacks on other races </a:t>
            </a:r>
          </a:p>
          <a:p>
            <a:pPr>
              <a:buClr>
                <a:srgbClr val="C00000"/>
              </a:buClr>
              <a:buFont typeface="Franklin Gothic Medium Cond" pitchFamily="34" charset="0"/>
              <a:buChar char="K"/>
            </a:pPr>
            <a:r>
              <a:rPr lang="en-US" sz="3000" dirty="0" smtClean="0">
                <a:latin typeface="Franklin Gothic Medium Cond" pitchFamily="34" charset="0"/>
              </a:rPr>
              <a:t>They named the group after the Greek word </a:t>
            </a:r>
            <a:r>
              <a:rPr lang="en-US" sz="3000" i="1" dirty="0" smtClean="0">
                <a:latin typeface="Franklin Gothic Medium Cond" pitchFamily="34" charset="0"/>
              </a:rPr>
              <a:t>kuklos, </a:t>
            </a:r>
            <a:r>
              <a:rPr lang="en-US" sz="3000" dirty="0" smtClean="0">
                <a:latin typeface="Franklin Gothic Medium Cond" pitchFamily="34" charset="0"/>
              </a:rPr>
              <a:t>which means circle. The name means “Circle of Brothers”</a:t>
            </a:r>
          </a:p>
          <a:p>
            <a:pPr>
              <a:buClr>
                <a:srgbClr val="C00000"/>
              </a:buClr>
              <a:buFont typeface="Franklin Gothic Medium Cond" pitchFamily="34" charset="0"/>
              <a:buChar char="K"/>
            </a:pPr>
            <a:endParaRPr lang="en-US" dirty="0" smtClean="0">
              <a:latin typeface="Franklin Gothic Medium Cond" pitchFamily="34" charset="0"/>
            </a:endParaRPr>
          </a:p>
          <a:p>
            <a:pPr>
              <a:buClr>
                <a:srgbClr val="C00000"/>
              </a:buClr>
              <a:buFont typeface="Franklin Gothic Medium Cond" pitchFamily="34" charset="0"/>
              <a:buChar char="K"/>
            </a:pPr>
            <a:endParaRPr lang="en-US" dirty="0">
              <a:latin typeface="Franklin Gothic Medium Cond"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images.mylot.com/userImages/images/postphotos/2218154.jpg"/>
          <p:cNvPicPr>
            <a:picLocks noChangeAspect="1" noChangeArrowheads="1"/>
          </p:cNvPicPr>
          <p:nvPr/>
        </p:nvPicPr>
        <p:blipFill>
          <a:blip r:embed="rId2" cstate="print"/>
          <a:srcRect/>
          <a:stretch>
            <a:fillRect/>
          </a:stretch>
        </p:blipFill>
        <p:spPr bwMode="auto">
          <a:xfrm>
            <a:off x="3276600" y="4267200"/>
            <a:ext cx="2590799" cy="2590800"/>
          </a:xfrm>
          <a:prstGeom prst="rect">
            <a:avLst/>
          </a:prstGeom>
          <a:noFill/>
        </p:spPr>
      </p:pic>
      <p:sp>
        <p:nvSpPr>
          <p:cNvPr id="2" name="Title 1"/>
          <p:cNvSpPr>
            <a:spLocks noGrp="1"/>
          </p:cNvSpPr>
          <p:nvPr>
            <p:ph type="title"/>
          </p:nvPr>
        </p:nvSpPr>
        <p:spPr/>
        <p:txBody>
          <a:bodyPr>
            <a:normAutofit/>
          </a:bodyPr>
          <a:lstStyle/>
          <a:p>
            <a:r>
              <a:rPr lang="en-US" dirty="0" smtClean="0">
                <a:solidFill>
                  <a:srgbClr val="FF0000"/>
                </a:solidFill>
              </a:rPr>
              <a:t>When was it Formed?</a:t>
            </a:r>
            <a:endParaRPr lang="en-US" dirty="0">
              <a:solidFill>
                <a:srgbClr val="FF0000"/>
              </a:solidFill>
            </a:endParaRPr>
          </a:p>
        </p:txBody>
      </p:sp>
      <p:sp>
        <p:nvSpPr>
          <p:cNvPr id="3" name="Content Placeholder 2"/>
          <p:cNvSpPr>
            <a:spLocks noGrp="1"/>
          </p:cNvSpPr>
          <p:nvPr>
            <p:ph idx="1"/>
          </p:nvPr>
        </p:nvSpPr>
        <p:spPr/>
        <p:txBody>
          <a:bodyPr/>
          <a:lstStyle/>
          <a:p>
            <a:pPr>
              <a:buClr>
                <a:srgbClr val="C00000"/>
              </a:buClr>
              <a:buFont typeface="Franklin Gothic Medium Cond" pitchFamily="34" charset="0"/>
              <a:buChar char="K"/>
            </a:pPr>
            <a:r>
              <a:rPr lang="en-US" dirty="0" smtClean="0">
                <a:latin typeface="Franklin Gothic Medium Cond" pitchFamily="34" charset="0"/>
              </a:rPr>
              <a:t>It was started in 1865, during the “Reconstructive” era of the Civil War.</a:t>
            </a:r>
          </a:p>
          <a:p>
            <a:pPr>
              <a:buClr>
                <a:srgbClr val="C00000"/>
              </a:buClr>
              <a:buFont typeface="Franklin Gothic Medium Cond" pitchFamily="34" charset="0"/>
              <a:buChar char="K"/>
            </a:pPr>
            <a:r>
              <a:rPr lang="en-US" smtClean="0">
                <a:latin typeface="Franklin Gothic Medium Cond" pitchFamily="34" charset="0"/>
              </a:rPr>
              <a:t>It’s </a:t>
            </a:r>
            <a:r>
              <a:rPr lang="en-US" dirty="0" smtClean="0">
                <a:latin typeface="Franklin Gothic Medium Cond" pitchFamily="34" charset="0"/>
              </a:rPr>
              <a:t>exact starting point was in Pulaski, Tennessee (Southern State)</a:t>
            </a:r>
          </a:p>
          <a:p>
            <a:pPr>
              <a:buClr>
                <a:srgbClr val="C00000"/>
              </a:buClr>
              <a:buFont typeface="Franklin Gothic Medium Cond" pitchFamily="34" charset="0"/>
              <a:buChar char="K"/>
            </a:pPr>
            <a:r>
              <a:rPr lang="en-US" dirty="0" smtClean="0">
                <a:latin typeface="Franklin Gothic Medium Cond" pitchFamily="34" charset="0"/>
              </a:rPr>
              <a:t>KKK was formed by six Confederate Army veterans. </a:t>
            </a:r>
            <a:endParaRPr lang="en-US" dirty="0">
              <a:latin typeface="Franklin Gothic Medium Cond"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Why Was It Formed?</a:t>
            </a:r>
            <a:endParaRPr lang="en-US" dirty="0">
              <a:solidFill>
                <a:srgbClr val="FF0000"/>
              </a:solidFill>
            </a:endParaRPr>
          </a:p>
        </p:txBody>
      </p:sp>
      <p:sp>
        <p:nvSpPr>
          <p:cNvPr id="3" name="Content Placeholder 2"/>
          <p:cNvSpPr>
            <a:spLocks noGrp="1"/>
          </p:cNvSpPr>
          <p:nvPr>
            <p:ph idx="1"/>
          </p:nvPr>
        </p:nvSpPr>
        <p:spPr/>
        <p:txBody>
          <a:bodyPr/>
          <a:lstStyle/>
          <a:p>
            <a:pPr>
              <a:buClr>
                <a:srgbClr val="C00000"/>
              </a:buClr>
              <a:buFont typeface="Franklin Gothic Medium Cond" pitchFamily="34" charset="0"/>
              <a:buChar char="K"/>
            </a:pPr>
            <a:r>
              <a:rPr lang="en-US" dirty="0" smtClean="0">
                <a:latin typeface="Franklin Gothic Medium Cond" pitchFamily="34" charset="0"/>
              </a:rPr>
              <a:t>They wanted to keep “white supremacy”, which is thinking the white race is superior to all other races. This is exactly what the South was doing with slavery.</a:t>
            </a:r>
          </a:p>
          <a:p>
            <a:pPr>
              <a:buClr>
                <a:srgbClr val="C00000"/>
              </a:buClr>
              <a:buFont typeface="Franklin Gothic Medium Cond" pitchFamily="34" charset="0"/>
              <a:buChar char="K"/>
            </a:pPr>
            <a:r>
              <a:rPr lang="en-US" dirty="0" smtClean="0">
                <a:latin typeface="Franklin Gothic Medium Cond" pitchFamily="34" charset="0"/>
              </a:rPr>
              <a:t>They opposed the Republican’s reconstructive ideas.</a:t>
            </a:r>
          </a:p>
          <a:p>
            <a:pPr>
              <a:buClr>
                <a:srgbClr val="C00000"/>
              </a:buCl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Ku Klux Klan: What did they do?</a:t>
            </a:r>
            <a:endParaRPr lang="en-US" dirty="0">
              <a:solidFill>
                <a:srgbClr val="FF0000"/>
              </a:solidFill>
            </a:endParaRPr>
          </a:p>
        </p:txBody>
      </p:sp>
      <p:sp>
        <p:nvSpPr>
          <p:cNvPr id="3" name="Content Placeholder 2"/>
          <p:cNvSpPr>
            <a:spLocks noGrp="1"/>
          </p:cNvSpPr>
          <p:nvPr>
            <p:ph idx="1"/>
          </p:nvPr>
        </p:nvSpPr>
        <p:spPr/>
        <p:txBody>
          <a:bodyPr>
            <a:normAutofit/>
          </a:bodyPr>
          <a:lstStyle/>
          <a:p>
            <a:pPr>
              <a:buClr>
                <a:srgbClr val="C00000"/>
              </a:buClr>
              <a:buFont typeface="Franklin Gothic Medium Cond" pitchFamily="34" charset="0"/>
              <a:buChar char="K"/>
            </a:pPr>
            <a:r>
              <a:rPr lang="en-US" sz="2600" dirty="0" smtClean="0">
                <a:latin typeface="Franklin Gothic Medium Cond" pitchFamily="34" charset="0"/>
              </a:rPr>
              <a:t>Tortured former slaves</a:t>
            </a:r>
          </a:p>
          <a:p>
            <a:pPr>
              <a:buClr>
                <a:srgbClr val="C00000"/>
              </a:buClr>
              <a:buFont typeface="Franklin Gothic Medium Cond" pitchFamily="34" charset="0"/>
              <a:buChar char="K"/>
            </a:pPr>
            <a:r>
              <a:rPr lang="en-US" sz="2600" dirty="0" smtClean="0">
                <a:latin typeface="Franklin Gothic Medium Cond" pitchFamily="34" charset="0"/>
              </a:rPr>
              <a:t>Yelled racist remarks and hurt people who spoke out against them</a:t>
            </a:r>
          </a:p>
          <a:p>
            <a:pPr>
              <a:buClr>
                <a:srgbClr val="C00000"/>
              </a:buClr>
              <a:buNone/>
            </a:pPr>
            <a:endParaRPr lang="en-US" sz="2800" dirty="0" smtClean="0">
              <a:latin typeface="Franklin Gothic Medium Cond" pitchFamily="34" charset="0"/>
            </a:endParaRPr>
          </a:p>
          <a:p>
            <a:pPr>
              <a:buClr>
                <a:srgbClr val="C00000"/>
              </a:buClr>
              <a:buFont typeface="Franklin Gothic Medium Cond" pitchFamily="34" charset="0"/>
              <a:buChar char="K"/>
            </a:pPr>
            <a:r>
              <a:rPr lang="en-US" sz="2800" dirty="0" smtClean="0">
                <a:latin typeface="Franklin Gothic Medium Cond" pitchFamily="34" charset="0"/>
              </a:rPr>
              <a:t>They hung many blacks </a:t>
            </a:r>
            <a:r>
              <a:rPr lang="en-US" sz="2800" dirty="0" smtClean="0">
                <a:latin typeface="Franklin Gothic Medium Cond" pitchFamily="34" charset="0"/>
                <a:sym typeface="Wingdings" pitchFamily="2" charset="2"/>
              </a:rPr>
              <a:t></a:t>
            </a:r>
            <a:endParaRPr lang="en-US" sz="2800" dirty="0" smtClean="0">
              <a:latin typeface="Franklin Gothic Medium Cond" pitchFamily="34" charset="0"/>
            </a:endParaRPr>
          </a:p>
          <a:p>
            <a:pPr>
              <a:buClr>
                <a:srgbClr val="C00000"/>
              </a:buClr>
              <a:buNone/>
            </a:pPr>
            <a:endParaRPr lang="en-US" sz="2800" dirty="0" smtClean="0">
              <a:latin typeface="Franklin Gothic Medium Cond" pitchFamily="34" charset="0"/>
            </a:endParaRPr>
          </a:p>
          <a:p>
            <a:pPr>
              <a:buClr>
                <a:srgbClr val="C00000"/>
              </a:buClr>
              <a:buFont typeface="Franklin Gothic Medium Cond" pitchFamily="34" charset="0"/>
              <a:buChar char="K"/>
            </a:pPr>
            <a:endParaRPr lang="en-US" sz="2800" dirty="0" smtClean="0">
              <a:latin typeface="Franklin Gothic Medium Cond" pitchFamily="34" charset="0"/>
            </a:endParaRPr>
          </a:p>
          <a:p>
            <a:pPr>
              <a:buClr>
                <a:srgbClr val="C00000"/>
              </a:buClr>
              <a:buFont typeface="Franklin Gothic Medium Cond" pitchFamily="34" charset="0"/>
              <a:buChar char="K"/>
            </a:pPr>
            <a:r>
              <a:rPr lang="en-US" sz="2600" dirty="0" smtClean="0">
                <a:latin typeface="Franklin Gothic Medium Cond" pitchFamily="34" charset="0"/>
              </a:rPr>
              <a:t>Shot at houses and cars that had Blacks in them</a:t>
            </a:r>
          </a:p>
          <a:p>
            <a:pPr>
              <a:buClr>
                <a:srgbClr val="C00000"/>
              </a:buClr>
              <a:buFont typeface="Franklin Gothic Medium Cond" pitchFamily="34" charset="0"/>
              <a:buChar char="K"/>
            </a:pPr>
            <a:r>
              <a:rPr lang="en-US" sz="2600" dirty="0" smtClean="0">
                <a:latin typeface="Franklin Gothic Medium Cond" pitchFamily="34" charset="0"/>
              </a:rPr>
              <a:t>Members of the Klan were rarely arrested, because some police agreed with them. Others disagreed, but couldn’t find them. The KKK moved often in fear of getting caught.</a:t>
            </a:r>
            <a:endParaRPr lang="en-US" sz="2600" dirty="0">
              <a:latin typeface="Franklin Gothic Medium Cond" pitchFamily="34" charset="0"/>
            </a:endParaRPr>
          </a:p>
        </p:txBody>
      </p:sp>
      <p:pic>
        <p:nvPicPr>
          <p:cNvPr id="4098" name="Picture 2" descr="http://rationalrevolution.net/images/lynching1908.jpg"/>
          <p:cNvPicPr>
            <a:picLocks noChangeAspect="1" noChangeArrowheads="1"/>
          </p:cNvPicPr>
          <p:nvPr/>
        </p:nvPicPr>
        <p:blipFill>
          <a:blip r:embed="rId2" cstate="print"/>
          <a:srcRect/>
          <a:stretch>
            <a:fillRect/>
          </a:stretch>
        </p:blipFill>
        <p:spPr bwMode="auto">
          <a:xfrm>
            <a:off x="5105400" y="2743200"/>
            <a:ext cx="3100191" cy="1981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Attacks from the Klan</a:t>
            </a:r>
            <a:endParaRPr lang="en-US" dirty="0">
              <a:solidFill>
                <a:srgbClr val="FF0000"/>
              </a:solidFill>
            </a:endParaRPr>
          </a:p>
        </p:txBody>
      </p:sp>
      <p:sp>
        <p:nvSpPr>
          <p:cNvPr id="3" name="Content Placeholder 2"/>
          <p:cNvSpPr>
            <a:spLocks noGrp="1"/>
          </p:cNvSpPr>
          <p:nvPr>
            <p:ph idx="1"/>
          </p:nvPr>
        </p:nvSpPr>
        <p:spPr/>
        <p:txBody>
          <a:bodyPr/>
          <a:lstStyle/>
          <a:p>
            <a:pPr>
              <a:buClr>
                <a:srgbClr val="C00000"/>
              </a:buClr>
              <a:buFont typeface="Franklin Gothic Medium Cond" pitchFamily="34" charset="0"/>
              <a:buChar char="K"/>
            </a:pPr>
            <a:r>
              <a:rPr lang="en-US" dirty="0" smtClean="0">
                <a:latin typeface="Franklin Gothic Medium Cond" pitchFamily="34" charset="0"/>
              </a:rPr>
              <a:t>Before the presidential election of 1868, they killed or wounded over 2000 people. St. Landry Parish, the Republican candidate, registered 1071 votes in the spring election. In the fall election, not a single Republican voted because of the attacks. They did the same thing to Ulysses S. Grant for his try at presidency.</a:t>
            </a:r>
            <a:endParaRPr lang="en-US" dirty="0">
              <a:latin typeface="Franklin Gothic Medium Cond"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900" dirty="0" smtClean="0">
                <a:solidFill>
                  <a:srgbClr val="FF0000"/>
                </a:solidFill>
              </a:rPr>
              <a:t>How did the Civil War affect the KKK?</a:t>
            </a:r>
            <a:endParaRPr lang="en-US" sz="3900" dirty="0">
              <a:solidFill>
                <a:srgbClr val="FF0000"/>
              </a:solidFill>
            </a:endParaRPr>
          </a:p>
        </p:txBody>
      </p:sp>
      <p:sp>
        <p:nvSpPr>
          <p:cNvPr id="3" name="Content Placeholder 2"/>
          <p:cNvSpPr>
            <a:spLocks noGrp="1"/>
          </p:cNvSpPr>
          <p:nvPr>
            <p:ph idx="1"/>
          </p:nvPr>
        </p:nvSpPr>
        <p:spPr/>
        <p:txBody>
          <a:bodyPr/>
          <a:lstStyle/>
          <a:p>
            <a:pPr>
              <a:buClr>
                <a:srgbClr val="C00000"/>
              </a:buClr>
              <a:buFont typeface="Franklin Gothic Medium Cond" pitchFamily="34" charset="0"/>
              <a:buChar char="K"/>
            </a:pPr>
            <a:r>
              <a:rPr lang="en-US" dirty="0" smtClean="0">
                <a:latin typeface="Franklin Gothic Medium Cond" pitchFamily="34" charset="0"/>
              </a:rPr>
              <a:t>It caused the Ku Klux Klan to form.</a:t>
            </a:r>
          </a:p>
          <a:p>
            <a:pPr>
              <a:buClr>
                <a:srgbClr val="C00000"/>
              </a:buClr>
              <a:buFont typeface="Franklin Gothic Medium Cond" pitchFamily="34" charset="0"/>
              <a:buChar char="K"/>
            </a:pPr>
            <a:r>
              <a:rPr lang="en-US" dirty="0" smtClean="0">
                <a:latin typeface="Franklin Gothic Medium Cond" pitchFamily="34" charset="0"/>
              </a:rPr>
              <a:t>It led to other racist groups. (White Camellia, Pale Faces, White Brotherhood, etc.)</a:t>
            </a:r>
          </a:p>
          <a:p>
            <a:pPr>
              <a:buClr>
                <a:srgbClr val="C00000"/>
              </a:buClr>
              <a:buFont typeface="Franklin Gothic Medium Cond" pitchFamily="34" charset="0"/>
              <a:buChar char="K"/>
            </a:pPr>
            <a:r>
              <a:rPr lang="en-US" dirty="0" smtClean="0">
                <a:latin typeface="Franklin Gothic Medium Cond" pitchFamily="34" charset="0"/>
              </a:rPr>
              <a:t>It affected voting too. The Ku Klux Klan was good at keeping most African-American men away from the polls.</a:t>
            </a:r>
          </a:p>
          <a:p>
            <a:pPr>
              <a:buClr>
                <a:srgbClr val="C00000"/>
              </a:buClr>
              <a:buFont typeface="Franklin Gothic Medium Cond" pitchFamily="34" charset="0"/>
              <a:buChar char="K"/>
            </a:pPr>
            <a:r>
              <a:rPr lang="en-US" dirty="0" smtClean="0">
                <a:latin typeface="Franklin Gothic Medium Cond" pitchFamily="34" charset="0"/>
              </a:rPr>
              <a:t>The KKK is still continuing even today.</a:t>
            </a:r>
          </a:p>
          <a:p>
            <a:pPr>
              <a:buClr>
                <a:srgbClr val="C00000"/>
              </a:buClr>
              <a:buFont typeface="Adobe Heiti Std R" pitchFamily="34" charset="-128"/>
              <a:buChar char="K"/>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armelimani.files.wordpress.com/2010/04/knights-of-the-ku-klux-klan-washington-dc-1.jpg"/>
          <p:cNvPicPr>
            <a:picLocks noChangeAspect="1" noChangeArrowheads="1"/>
          </p:cNvPicPr>
          <p:nvPr/>
        </p:nvPicPr>
        <p:blipFill>
          <a:blip r:embed="rId2" cstate="print"/>
          <a:srcRect/>
          <a:stretch>
            <a:fillRect/>
          </a:stretch>
        </p:blipFill>
        <p:spPr bwMode="auto">
          <a:xfrm>
            <a:off x="4953000" y="4558937"/>
            <a:ext cx="3172691" cy="1994263"/>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Other Facts about the Klan</a:t>
            </a:r>
            <a:endParaRPr lang="en-US" dirty="0">
              <a:solidFill>
                <a:srgbClr val="FF0000"/>
              </a:solidFill>
            </a:endParaRPr>
          </a:p>
        </p:txBody>
      </p:sp>
      <p:sp>
        <p:nvSpPr>
          <p:cNvPr id="3" name="Content Placeholder 2"/>
          <p:cNvSpPr>
            <a:spLocks noGrp="1"/>
          </p:cNvSpPr>
          <p:nvPr>
            <p:ph idx="1"/>
          </p:nvPr>
        </p:nvSpPr>
        <p:spPr/>
        <p:txBody>
          <a:bodyPr>
            <a:normAutofit fontScale="62500" lnSpcReduction="20000"/>
          </a:bodyPr>
          <a:lstStyle/>
          <a:p>
            <a:pPr>
              <a:buClr>
                <a:srgbClr val="C00000"/>
              </a:buClr>
              <a:buFont typeface="Franklin Gothic Medium Cond" pitchFamily="34" charset="0"/>
              <a:buChar char="K"/>
            </a:pPr>
            <a:r>
              <a:rPr lang="en-US" dirty="0" smtClean="0">
                <a:latin typeface="Franklin Gothic Medium Cond" pitchFamily="34" charset="0"/>
              </a:rPr>
              <a:t>They didn’t just attack blacks. They also attacked Jews, Italians, Catholics, and many other foreigners.</a:t>
            </a:r>
          </a:p>
          <a:p>
            <a:pPr>
              <a:buClr>
                <a:srgbClr val="C00000"/>
              </a:buClr>
              <a:buFont typeface="Franklin Gothic Medium Cond" pitchFamily="34" charset="0"/>
              <a:buChar char="K"/>
            </a:pPr>
            <a:endParaRPr lang="en-US" dirty="0" smtClean="0">
              <a:latin typeface="Franklin Gothic Medium Cond" pitchFamily="34" charset="0"/>
            </a:endParaRPr>
          </a:p>
          <a:p>
            <a:pPr>
              <a:buClr>
                <a:srgbClr val="C00000"/>
              </a:buClr>
              <a:buFont typeface="Franklin Gothic Medium Cond" pitchFamily="34" charset="0"/>
              <a:buChar char="K"/>
            </a:pPr>
            <a:r>
              <a:rPr lang="en-US" dirty="0" smtClean="0">
                <a:latin typeface="Franklin Gothic Medium Cond" pitchFamily="34" charset="0"/>
              </a:rPr>
              <a:t>Their ways of burning the cross wasn’t introduced until the Second Clan era.</a:t>
            </a:r>
          </a:p>
          <a:p>
            <a:pPr>
              <a:buClr>
                <a:srgbClr val="C00000"/>
              </a:buClr>
              <a:buFont typeface="Franklin Gothic Medium Cond" pitchFamily="34" charset="0"/>
              <a:buChar char="K"/>
            </a:pPr>
            <a:endParaRPr lang="en-US" dirty="0" smtClean="0">
              <a:latin typeface="Franklin Gothic Medium Cond" pitchFamily="34" charset="0"/>
            </a:endParaRPr>
          </a:p>
          <a:p>
            <a:pPr>
              <a:buClr>
                <a:srgbClr val="C00000"/>
              </a:buClr>
              <a:buFont typeface="Franklin Gothic Medium Cond" pitchFamily="34" charset="0"/>
              <a:buChar char="K"/>
            </a:pPr>
            <a:r>
              <a:rPr lang="en-US" dirty="0" smtClean="0">
                <a:latin typeface="Franklin Gothic Medium Cond" pitchFamily="34" charset="0"/>
              </a:rPr>
              <a:t>In under two years, there were 197 murders and over 500 cases of aggravated assault alone in the Carolinas.</a:t>
            </a:r>
          </a:p>
          <a:p>
            <a:pPr>
              <a:buClr>
                <a:srgbClr val="C00000"/>
              </a:buClr>
              <a:buFont typeface="Franklin Gothic Medium Cond" pitchFamily="34" charset="0"/>
              <a:buChar char="K"/>
            </a:pPr>
            <a:endParaRPr lang="en-US" dirty="0" smtClean="0">
              <a:latin typeface="Franklin Gothic Medium Cond" pitchFamily="34" charset="0"/>
            </a:endParaRPr>
          </a:p>
          <a:p>
            <a:pPr>
              <a:buClr>
                <a:srgbClr val="C00000"/>
              </a:buClr>
              <a:buFont typeface="Franklin Gothic Medium Cond" pitchFamily="34" charset="0"/>
              <a:buChar char="K"/>
            </a:pPr>
            <a:r>
              <a:rPr lang="en-US" dirty="0" smtClean="0">
                <a:latin typeface="Franklin Gothic Medium Cond" pitchFamily="34" charset="0"/>
              </a:rPr>
              <a:t>There was a “Ku Klux Klan Act” passed during Ulysses S. Grant’s presidency. He sent troops to South Carolina counties and many members of the Klan were arrested and imprisoned.</a:t>
            </a:r>
          </a:p>
          <a:p>
            <a:pPr>
              <a:buClr>
                <a:srgbClr val="C00000"/>
              </a:buClr>
              <a:buNone/>
            </a:pPr>
            <a:endParaRPr lang="en-US" dirty="0" smtClean="0">
              <a:latin typeface="Franklin Gothic Medium Cond" pitchFamily="34" charset="0"/>
            </a:endParaRPr>
          </a:p>
          <a:p>
            <a:pPr>
              <a:buClr>
                <a:srgbClr val="C00000"/>
              </a:buClr>
              <a:buNone/>
            </a:pPr>
            <a:r>
              <a:rPr lang="en-US" dirty="0" smtClean="0">
                <a:latin typeface="Franklin Gothic Medium Cond" pitchFamily="34" charset="0"/>
              </a:rPr>
              <a:t>The Three </a:t>
            </a:r>
            <a:r>
              <a:rPr lang="en-US" dirty="0" err="1" smtClean="0">
                <a:latin typeface="Franklin Gothic Medium Cond" pitchFamily="34" charset="0"/>
              </a:rPr>
              <a:t>Klans</a:t>
            </a:r>
            <a:r>
              <a:rPr lang="en-US" dirty="0" smtClean="0">
                <a:latin typeface="Franklin Gothic Medium Cond" pitchFamily="34" charset="0"/>
              </a:rPr>
              <a:t>:</a:t>
            </a:r>
          </a:p>
          <a:p>
            <a:pPr marL="925830" lvl="1" indent="-514350">
              <a:buClr>
                <a:srgbClr val="C00000"/>
              </a:buClr>
              <a:buFont typeface="+mj-lt"/>
              <a:buAutoNum type="arabicPeriod"/>
            </a:pPr>
            <a:r>
              <a:rPr lang="en-US" dirty="0" smtClean="0">
                <a:latin typeface="Franklin Gothic Medium Cond" pitchFamily="34" charset="0"/>
              </a:rPr>
              <a:t>First Klan, 1865-1874</a:t>
            </a:r>
          </a:p>
          <a:p>
            <a:pPr marL="925830" lvl="1" indent="-514350">
              <a:buClr>
                <a:srgbClr val="C00000"/>
              </a:buClr>
              <a:buFont typeface="+mj-lt"/>
              <a:buAutoNum type="arabicPeriod"/>
            </a:pPr>
            <a:r>
              <a:rPr lang="en-US" dirty="0" smtClean="0">
                <a:latin typeface="Franklin Gothic Medium Cond" pitchFamily="34" charset="0"/>
              </a:rPr>
              <a:t>Second Klan, 1915-1944</a:t>
            </a:r>
          </a:p>
          <a:p>
            <a:pPr marL="925830" lvl="1" indent="-514350">
              <a:buClr>
                <a:srgbClr val="C00000"/>
              </a:buClr>
              <a:buFont typeface="+mj-lt"/>
              <a:buAutoNum type="arabicPeriod"/>
            </a:pPr>
            <a:r>
              <a:rPr lang="en-US" dirty="0" smtClean="0">
                <a:latin typeface="Franklin Gothic Medium Cond" pitchFamily="34" charset="0"/>
              </a:rPr>
              <a:t>Third Klan, 1946-present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110</TotalTime>
  <Words>484</Words>
  <Application>Microsoft Office PowerPoint</Application>
  <PresentationFormat>On-screen Show (4:3)</PresentationFormat>
  <Paragraphs>45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Module</vt:lpstr>
      <vt:lpstr>Ku Klux Klan </vt:lpstr>
      <vt:lpstr>What is the Ku Klux Klan?</vt:lpstr>
      <vt:lpstr>When was it Formed?</vt:lpstr>
      <vt:lpstr>Why Was It Formed?</vt:lpstr>
      <vt:lpstr>Ku Klux Klan: What did they do?</vt:lpstr>
      <vt:lpstr>Attacks from the Klan</vt:lpstr>
      <vt:lpstr>How did the Civil War affect the KKK?</vt:lpstr>
      <vt:lpstr>Other Facts about the Klan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 Klux Klan</dc:title>
  <dc:creator>PVI Student</dc:creator>
  <cp:lastModifiedBy>PV</cp:lastModifiedBy>
  <cp:revision>21</cp:revision>
  <dcterms:created xsi:type="dcterms:W3CDTF">2011-05-31T12:40:07Z</dcterms:created>
  <dcterms:modified xsi:type="dcterms:W3CDTF">2011-06-07T11:33:07Z</dcterms:modified>
</cp:coreProperties>
</file>